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2" r:id="rId3"/>
    <p:sldId id="264" r:id="rId4"/>
    <p:sldId id="263" r:id="rId5"/>
    <p:sldId id="265" r:id="rId6"/>
    <p:sldId id="266" r:id="rId7"/>
    <p:sldId id="267" r:id="rId8"/>
    <p:sldId id="257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анила Андрианов" initials="ДА" lastIdx="1" clrIdx="0">
    <p:extLst>
      <p:ext uri="{19B8F6BF-5375-455C-9EA6-DF929625EA0E}">
        <p15:presenceInfo xmlns:p15="http://schemas.microsoft.com/office/powerpoint/2012/main" userId="6e4513b142f3c21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712"/>
    <a:srgbClr val="3EC973"/>
    <a:srgbClr val="1F54DB"/>
    <a:srgbClr val="1F55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7" autoAdjust="0"/>
    <p:restoredTop sz="78329" autoAdjust="0"/>
  </p:normalViewPr>
  <p:slideViewPr>
    <p:cSldViewPr snapToGrid="0" showGuides="1">
      <p:cViewPr varScale="1">
        <p:scale>
          <a:sx n="94" d="100"/>
          <a:sy n="94" d="100"/>
        </p:scale>
        <p:origin x="11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0152D-EC32-48B9-A9C6-1B0A17E15F17}" type="datetimeFigureOut">
              <a:rPr lang="en-ID" smtClean="0"/>
              <a:t>02/11/2024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E122F-E120-417E-9631-33982A76A70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672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inhphamdesign?utm_source=unsplash&amp;utm_medium=referral&amp;utm_content=creditCopyText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virtual-reality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amesyarema?utm_source=unsplash&amp;utm_medium=referral&amp;utm_content=creditCopyText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virtual-reality?utm_source=unsplash&amp;utm_medium=referral&amp;utm_content=creditCopyText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arltraw?utm_source=unsplash&amp;utm_medium=referral&amp;utm_content=creditCopyText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unsplash.com/@adrian_deweerdt?utm_source=unsplash&amp;utm_medium=referral&amp;utm_content=creditCopyText" TargetMode="External"/><Relationship Id="rId4" Type="http://schemas.openxmlformats.org/officeDocument/2006/relationships/hyperlink" Target="https://unsplash.com/s/photos/vr-games?utm_source=unsplash&amp;utm_medium=referral&amp;utm_content=creditCopyTex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by </a:t>
            </a:r>
            <a:r>
              <a:rPr lang="en-US" dirty="0">
                <a:hlinkClick r:id="rId3"/>
              </a:rPr>
              <a:t>Minh Pham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E122F-E120-417E-9631-33982A76A70E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16006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by </a:t>
            </a:r>
            <a:r>
              <a:rPr lang="en-US" dirty="0">
                <a:hlinkClick r:id="rId3"/>
              </a:rPr>
              <a:t>James </a:t>
            </a:r>
            <a:r>
              <a:rPr lang="en-US" dirty="0" err="1">
                <a:hlinkClick r:id="rId3"/>
              </a:rPr>
              <a:t>Yarema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E122F-E120-417E-9631-33982A76A70E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08370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by </a:t>
            </a:r>
            <a:r>
              <a:rPr lang="en-US" dirty="0">
                <a:hlinkClick r:id="rId3"/>
              </a:rPr>
              <a:t>Carl Raw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r>
              <a:rPr lang="en-US" dirty="0"/>
              <a:t> </a:t>
            </a:r>
          </a:p>
          <a:p>
            <a:r>
              <a:rPr lang="en-US" dirty="0"/>
              <a:t>Photo by </a:t>
            </a:r>
            <a:r>
              <a:rPr lang="en-US" dirty="0">
                <a:hlinkClick r:id="rId5"/>
              </a:rPr>
              <a:t>Adrian </a:t>
            </a:r>
            <a:r>
              <a:rPr lang="en-US" dirty="0" err="1">
                <a:hlinkClick r:id="rId5"/>
              </a:rPr>
              <a:t>Deweerdt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E122F-E120-417E-9631-33982A76A70E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31990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8529A-B9B8-C060-0848-5F425CAC9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EAF62-6883-FBD2-7450-1820466C7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56B7F-D40E-2465-40CE-FA9EA6EF5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02/11/2024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DB0BD-703C-8D9F-B726-EAE6401F6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AE6AA-B7B5-9F12-8951-5F6CB8754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72602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05849-8763-6827-0EDF-56D9E22FF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80889C-6897-D554-7EBE-92168F426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A769E-9EB5-5FC4-F538-9FC754E61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02/11/2024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C4B54-9808-4C06-30D3-E6F479671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CC511-D89A-2807-9538-3B78F8760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766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3F2E5F-5756-72F3-CCF1-E34FB03B8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E1C1E4-5A01-3024-6646-3093ED4D0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A1EAF-1B2B-A3A7-AC3E-390C4110B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02/11/2024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998E0-206A-68F0-D29E-CDD116A3D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BD76D-CB4B-A3DA-CE3C-E9102056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652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707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5C574-BAC7-5B95-BD5E-3CA550832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5"/>
            <a:ext cx="11372850" cy="987425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D89A2-6B7F-170F-5AD1-D87F67543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99" y="1638300"/>
            <a:ext cx="11401425" cy="4538663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966B0-272C-0311-8C0F-25100F33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4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1B7D3A-888D-42B2-A743-ECCEF02EFA39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5283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46" userDrawn="1">
          <p15:clr>
            <a:srgbClr val="FBAE40"/>
          </p15:clr>
        </p15:guide>
        <p15:guide id="3" pos="27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EFF11-DB29-0996-AE22-45B2C7181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780CA-E8D2-2D9A-0F93-72EB24466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46121-AA70-18D4-8512-809AE05D4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02/11/2024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FB43A-EC78-5213-0E42-311A3B1B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DFABD-4BFE-B068-AC5C-781C8FF5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889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109CD-802F-9388-5967-F9EBB5CB9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9B0E6-CD22-3721-A81E-CF1D2C717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9BF94-EA6A-7409-DB5E-03E157D26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CCE1C-F0D3-6E1A-072E-A67843756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02/11/2024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0B46A-01EB-309C-8DD1-8E2FA2CC9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68FA3-CE6A-C257-5FE0-7809F28F1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9319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E70E7-244E-3393-B8A7-F7A7E6ED4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F7E48-17B8-AC47-10ED-17ADAAD26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9EE1B9-6DE6-0872-A5A2-33496DDCD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01DF9A-440A-0A13-31D5-82B29B81F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D4081B-2EC3-FD5E-4A31-CFB295606E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8E502B-BECC-B29F-6CA1-E56F7D910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02/11/2024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C8107-81AD-39BB-8C59-F46B799EF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97EA9F-6B29-4A69-7269-B673AD4D3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2127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93A8D-D12C-87F0-5643-084F39920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3776FC-C21A-D3CD-DD36-5AA5CF0A9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02/11/2024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95D896-1675-DF30-F335-C5561665A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84AB6-A3D6-52AE-3550-786758D45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7857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40DEC-69AB-5DE1-97A9-AA62F9B55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02/11/2024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CC4D0D-DEFE-530F-1F85-E903A05F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6B644-AEAD-5525-BA57-FAD37A58A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285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5DDB2-DD5F-FFBD-667A-B18091410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7289C-6FF3-397B-C18E-1413BE0C3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77A5E7-6BCB-24F4-0B71-C2692BDD7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3CE86-D428-0C48-7A0E-432EEAB01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02/11/2024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E9CCC-D9E2-39F3-4C38-C1066D7F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9AEA7-E07C-87EF-860F-18494E2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0597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632B-21AC-F247-E81A-3F42E6068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3BF437-8899-3BAB-EBBA-072764A56E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09658-C839-802F-8F34-779F90B4F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DECCAE-94FE-918C-0364-C1A5B37AA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10375-3CE5-42C9-BED1-94F243621839}" type="datetimeFigureOut">
              <a:rPr lang="en-ID" smtClean="0"/>
              <a:t>02/11/2024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DF1B4-A638-E3BE-68F2-9D2EF98CF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F21CB-5462-2AEF-47F8-BE468A2C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0399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AC8145-35FB-4966-DE78-E6A5D71EF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4CC2D-9A01-F2CF-EBDD-47E2954E3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3216A-87CD-1A0E-6A16-C0CFABD190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10375-3CE5-42C9-BED1-94F243621839}" type="datetimeFigureOut">
              <a:rPr lang="en-ID" smtClean="0"/>
              <a:t>02/11/2024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DA739-2260-4AE2-FAC9-2C82578B4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55475-40EA-BF2C-FFCE-81B95BD19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B7D3A-888D-42B2-A743-ECCEF02EFA3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230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ermitagemuseum.org/wps/portal/hermitage/panorama/virtual_visit/panoramas-l-2/?lng=ru" TargetMode="External"/><Relationship Id="rId7" Type="http://schemas.openxmlformats.org/officeDocument/2006/relationships/hyperlink" Target="http://vma.muar.ru/ru/styles/#barokko" TargetMode="External"/><Relationship Id="rId2" Type="http://schemas.openxmlformats.org/officeDocument/2006/relationships/hyperlink" Target="https://hermitagemuseum.org/wps/portal/hermitage/panorama/virtual_visit/panoramas-e-1/?lng=r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ma.muar.ru/ru/styles/#drevnerusskaya-arhitektura" TargetMode="External"/><Relationship Id="rId5" Type="http://schemas.openxmlformats.org/officeDocument/2006/relationships/hyperlink" Target="http://www.virtual.arts-museum.ru/data/vtours/didro/" TargetMode="External"/><Relationship Id="rId4" Type="http://schemas.openxmlformats.org/officeDocument/2006/relationships/hyperlink" Target="http://www.virtual.arts-museum.ru/data/vtours/urart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F7A4D80-0BAE-ED0E-3A8B-33C33B40C8E9}"/>
              </a:ext>
            </a:extLst>
          </p:cNvPr>
          <p:cNvSpPr/>
          <p:nvPr/>
        </p:nvSpPr>
        <p:spPr>
          <a:xfrm>
            <a:off x="0" y="0"/>
            <a:ext cx="3196511" cy="3232706"/>
          </a:xfrm>
          <a:custGeom>
            <a:avLst/>
            <a:gdLst>
              <a:gd name="connsiteX0" fmla="*/ 0 w 3196511"/>
              <a:gd name="connsiteY0" fmla="*/ 0 h 3232706"/>
              <a:gd name="connsiteX1" fmla="*/ 2677834 w 3196511"/>
              <a:gd name="connsiteY1" fmla="*/ 0 h 3232706"/>
              <a:gd name="connsiteX2" fmla="*/ 2757562 w 3196511"/>
              <a:gd name="connsiteY2" fmla="*/ 87723 h 3232706"/>
              <a:gd name="connsiteX3" fmla="*/ 3196511 w 3196511"/>
              <a:gd name="connsiteY3" fmla="*/ 1310454 h 3232706"/>
              <a:gd name="connsiteX4" fmla="*/ 1274259 w 3196511"/>
              <a:gd name="connsiteY4" fmla="*/ 3232706 h 3232706"/>
              <a:gd name="connsiteX5" fmla="*/ 51528 w 3196511"/>
              <a:gd name="connsiteY5" fmla="*/ 2793757 h 3232706"/>
              <a:gd name="connsiteX6" fmla="*/ 0 w 3196511"/>
              <a:gd name="connsiteY6" fmla="*/ 2746925 h 323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6511" h="3232706">
                <a:moveTo>
                  <a:pt x="0" y="0"/>
                </a:moveTo>
                <a:lnTo>
                  <a:pt x="2677834" y="0"/>
                </a:lnTo>
                <a:lnTo>
                  <a:pt x="2757562" y="87723"/>
                </a:lnTo>
                <a:cubicBezTo>
                  <a:pt x="3031783" y="420002"/>
                  <a:pt x="3196511" y="845991"/>
                  <a:pt x="3196511" y="1310454"/>
                </a:cubicBezTo>
                <a:cubicBezTo>
                  <a:pt x="3196511" y="2372084"/>
                  <a:pt x="2335889" y="3232706"/>
                  <a:pt x="1274259" y="3232706"/>
                </a:cubicBezTo>
                <a:cubicBezTo>
                  <a:pt x="809796" y="3232706"/>
                  <a:pt x="383807" y="3067978"/>
                  <a:pt x="51528" y="2793757"/>
                </a:cubicBezTo>
                <a:lnTo>
                  <a:pt x="0" y="2746925"/>
                </a:lnTo>
                <a:close/>
              </a:path>
            </a:pathLst>
          </a:custGeom>
          <a:noFill/>
          <a:ln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07CF66E-E770-ED79-02E3-CCD8B934D440}"/>
              </a:ext>
            </a:extLst>
          </p:cNvPr>
          <p:cNvSpPr/>
          <p:nvPr/>
        </p:nvSpPr>
        <p:spPr>
          <a:xfrm>
            <a:off x="0" y="0"/>
            <a:ext cx="3202080" cy="2857861"/>
          </a:xfrm>
          <a:custGeom>
            <a:avLst/>
            <a:gdLst>
              <a:gd name="connsiteX0" fmla="*/ 0 w 3202080"/>
              <a:gd name="connsiteY0" fmla="*/ 0 h 2857861"/>
              <a:gd name="connsiteX1" fmla="*/ 2670338 w 3202080"/>
              <a:gd name="connsiteY1" fmla="*/ 0 h 2857861"/>
              <a:gd name="connsiteX2" fmla="*/ 2760641 w 3202080"/>
              <a:gd name="connsiteY2" fmla="*/ 99359 h 2857861"/>
              <a:gd name="connsiteX3" fmla="*/ 3202080 w 3202080"/>
              <a:gd name="connsiteY3" fmla="*/ 1329028 h 2857861"/>
              <a:gd name="connsiteX4" fmla="*/ 3050164 w 3202080"/>
              <a:gd name="connsiteY4" fmla="*/ 2081502 h 2857861"/>
              <a:gd name="connsiteX5" fmla="*/ 3004343 w 3202080"/>
              <a:gd name="connsiteY5" fmla="*/ 2165924 h 2857861"/>
              <a:gd name="connsiteX6" fmla="*/ 2900605 w 3202080"/>
              <a:gd name="connsiteY6" fmla="*/ 2291653 h 2857861"/>
              <a:gd name="connsiteX7" fmla="*/ 1533654 w 3202080"/>
              <a:gd name="connsiteY7" fmla="*/ 2857861 h 2857861"/>
              <a:gd name="connsiteX8" fmla="*/ 41934 w 3202080"/>
              <a:gd name="connsiteY8" fmla="*/ 2154371 h 2857861"/>
              <a:gd name="connsiteX9" fmla="*/ 0 w 3202080"/>
              <a:gd name="connsiteY9" fmla="*/ 2098294 h 285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02080" h="2857861">
                <a:moveTo>
                  <a:pt x="0" y="0"/>
                </a:moveTo>
                <a:lnTo>
                  <a:pt x="2670338" y="0"/>
                </a:lnTo>
                <a:lnTo>
                  <a:pt x="2760641" y="99359"/>
                </a:lnTo>
                <a:cubicBezTo>
                  <a:pt x="3036417" y="433523"/>
                  <a:pt x="3202080" y="861929"/>
                  <a:pt x="3202080" y="1329028"/>
                </a:cubicBezTo>
                <a:cubicBezTo>
                  <a:pt x="3202080" y="1595943"/>
                  <a:pt x="3147985" y="1850220"/>
                  <a:pt x="3050164" y="2081502"/>
                </a:cubicBezTo>
                <a:lnTo>
                  <a:pt x="3004343" y="2165924"/>
                </a:lnTo>
                <a:lnTo>
                  <a:pt x="2900605" y="2291653"/>
                </a:lnTo>
                <a:cubicBezTo>
                  <a:pt x="2550770" y="2641484"/>
                  <a:pt x="2067481" y="2857861"/>
                  <a:pt x="1533654" y="2857861"/>
                </a:cubicBezTo>
                <a:cubicBezTo>
                  <a:pt x="933098" y="2857861"/>
                  <a:pt x="396503" y="2584010"/>
                  <a:pt x="41934" y="2154371"/>
                </a:cubicBezTo>
                <a:lnTo>
                  <a:pt x="0" y="2098294"/>
                </a:lnTo>
                <a:close/>
              </a:path>
            </a:pathLst>
          </a:custGeom>
          <a:gradFill>
            <a:gsLst>
              <a:gs pos="0">
                <a:srgbClr val="1F55DE">
                  <a:alpha val="0"/>
                </a:srgbClr>
              </a:gs>
              <a:gs pos="100000">
                <a:srgbClr val="3EC973">
                  <a:alpha val="50000"/>
                </a:srgbClr>
              </a:gs>
            </a:gsLst>
            <a:lin ang="10800000" scaled="1"/>
          </a:gra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9DB6421E-AF7E-5485-1E72-A030CF3E9315}"/>
              </a:ext>
            </a:extLst>
          </p:cNvPr>
          <p:cNvSpPr/>
          <p:nvPr/>
        </p:nvSpPr>
        <p:spPr>
          <a:xfrm>
            <a:off x="2670338" y="0"/>
            <a:ext cx="796475" cy="2165925"/>
          </a:xfrm>
          <a:custGeom>
            <a:avLst/>
            <a:gdLst>
              <a:gd name="connsiteX0" fmla="*/ 0 w 796475"/>
              <a:gd name="connsiteY0" fmla="*/ 0 h 2165925"/>
              <a:gd name="connsiteX1" fmla="*/ 561183 w 796475"/>
              <a:gd name="connsiteY1" fmla="*/ 0 h 2165925"/>
              <a:gd name="connsiteX2" fmla="*/ 563153 w 796475"/>
              <a:gd name="connsiteY2" fmla="*/ 3243 h 2165925"/>
              <a:gd name="connsiteX3" fmla="*/ 796475 w 796475"/>
              <a:gd name="connsiteY3" fmla="*/ 924702 h 2165925"/>
              <a:gd name="connsiteX4" fmla="*/ 466323 w 796475"/>
              <a:gd name="connsiteY4" fmla="*/ 2005551 h 2165925"/>
              <a:gd name="connsiteX5" fmla="*/ 334005 w 796475"/>
              <a:gd name="connsiteY5" fmla="*/ 2165925 h 2165925"/>
              <a:gd name="connsiteX6" fmla="*/ 379826 w 796475"/>
              <a:gd name="connsiteY6" fmla="*/ 2081503 h 2165925"/>
              <a:gd name="connsiteX7" fmla="*/ 531742 w 796475"/>
              <a:gd name="connsiteY7" fmla="*/ 1329029 h 2165925"/>
              <a:gd name="connsiteX8" fmla="*/ 90303 w 796475"/>
              <a:gd name="connsiteY8" fmla="*/ 99359 h 216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6475" h="2165925">
                <a:moveTo>
                  <a:pt x="0" y="0"/>
                </a:moveTo>
                <a:lnTo>
                  <a:pt x="561183" y="0"/>
                </a:lnTo>
                <a:lnTo>
                  <a:pt x="563153" y="3243"/>
                </a:lnTo>
                <a:cubicBezTo>
                  <a:pt x="711953" y="277159"/>
                  <a:pt x="796475" y="591060"/>
                  <a:pt x="796475" y="924702"/>
                </a:cubicBezTo>
                <a:cubicBezTo>
                  <a:pt x="796475" y="1325072"/>
                  <a:pt x="674763" y="1697018"/>
                  <a:pt x="466323" y="2005551"/>
                </a:cubicBezTo>
                <a:lnTo>
                  <a:pt x="334005" y="2165925"/>
                </a:lnTo>
                <a:lnTo>
                  <a:pt x="379826" y="2081503"/>
                </a:lnTo>
                <a:cubicBezTo>
                  <a:pt x="477647" y="1850221"/>
                  <a:pt x="531742" y="1595944"/>
                  <a:pt x="531742" y="1329029"/>
                </a:cubicBezTo>
                <a:cubicBezTo>
                  <a:pt x="531742" y="861930"/>
                  <a:pt x="366079" y="433523"/>
                  <a:pt x="90303" y="99359"/>
                </a:cubicBezTo>
                <a:close/>
              </a:path>
            </a:pathLst>
          </a:custGeom>
          <a:gradFill>
            <a:gsLst>
              <a:gs pos="0">
                <a:srgbClr val="1F55DE">
                  <a:alpha val="0"/>
                </a:srgbClr>
              </a:gs>
              <a:gs pos="100000">
                <a:srgbClr val="3EC973">
                  <a:alpha val="5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6395BF12-D2D1-FC80-FB80-A041EE87E0C8}"/>
              </a:ext>
            </a:extLst>
          </p:cNvPr>
          <p:cNvSpPr/>
          <p:nvPr/>
        </p:nvSpPr>
        <p:spPr>
          <a:xfrm>
            <a:off x="763494" y="5174341"/>
            <a:ext cx="6498886" cy="71984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1F55DE">
                  <a:alpha val="0"/>
                </a:srgbClr>
              </a:gs>
              <a:gs pos="100000">
                <a:srgbClr val="1F55DE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/>
              <a:t>Подготовил учитель Андрианов Данила Владиславович</a:t>
            </a:r>
            <a:endParaRPr lang="en-US" sz="2400" b="1" dirty="0"/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85AD4EA3-0BB5-ACED-D7DF-603DE69E0529}"/>
              </a:ext>
            </a:extLst>
          </p:cNvPr>
          <p:cNvSpPr/>
          <p:nvPr/>
        </p:nvSpPr>
        <p:spPr>
          <a:xfrm>
            <a:off x="6853084" y="400051"/>
            <a:ext cx="4572000" cy="6457950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Picture 7" descr="A person wearing a vr headset&#10;&#10;Description automatically generated with low confidence">
            <a:extLst>
              <a:ext uri="{FF2B5EF4-FFF2-40B4-BE49-F238E27FC236}">
                <a16:creationId xmlns:a16="http://schemas.microsoft.com/office/drawing/2014/main" id="{A6C04213-E047-D6C7-63AA-4F467493E5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" t="16366" r="18447"/>
          <a:stretch/>
        </p:blipFill>
        <p:spPr>
          <a:xfrm>
            <a:off x="6553224" y="552450"/>
            <a:ext cx="5638775" cy="6305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32D226-678C-9A17-21F9-E42A6034F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280" y="2473791"/>
            <a:ext cx="5540049" cy="220976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3200" dirty="0">
                <a:solidFill>
                  <a:schemeClr val="bg1"/>
                </a:solidFill>
              </a:rPr>
              <a:t>Конкурс «Цифровая волна» 2024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Городской округ Ступино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МБОУ «Ивановская СОШ»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«Свидетель исторических событий»</a:t>
            </a:r>
            <a:endParaRPr lang="en-ID" sz="3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9293A-1653-5755-B812-F46EE013A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t>1</a:t>
            </a:fld>
            <a:endParaRPr lang="en-ID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2A74C91-7E0E-96CF-6A08-9C29A8467008}"/>
              </a:ext>
            </a:extLst>
          </p:cNvPr>
          <p:cNvSpPr/>
          <p:nvPr/>
        </p:nvSpPr>
        <p:spPr>
          <a:xfrm>
            <a:off x="11030916" y="552448"/>
            <a:ext cx="469081" cy="469081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88979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82A27-61D8-1091-29F1-BE1957A1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Цель и актуальность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23424A-0150-7D60-77B8-EF2A48B7F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Целью данной работы является исследование применения различных вариантов виртуальных технологий на уроках истории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Актуальность работы заключается в том, что в ней рассматриваются возможности и особенности использования современных технологий в учебном процессе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31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444C-99EB-092C-0FF5-BE910B1A1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Видео формата 360°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635EDE9B-BB9C-1084-2237-506D9D514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352550"/>
            <a:ext cx="6051550" cy="453866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DD19AC-6755-CD99-2856-514423EC9F66}"/>
              </a:ext>
            </a:extLst>
          </p:cNvPr>
          <p:cNvSpPr txBox="1"/>
          <p:nvPr/>
        </p:nvSpPr>
        <p:spPr>
          <a:xfrm>
            <a:off x="6734810" y="2713940"/>
            <a:ext cx="50571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Учащаяся 11 класса выступает с докладом по теме «Взятие Рейхстага» с использованием видео в формате 360°</a:t>
            </a:r>
          </a:p>
        </p:txBody>
      </p:sp>
    </p:spTree>
    <p:extLst>
      <p:ext uri="{BB962C8B-B14F-4D97-AF65-F5344CB8AC3E}">
        <p14:creationId xmlns:p14="http://schemas.microsoft.com/office/powerpoint/2010/main" val="1546533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991511-33B6-F989-8439-A8CC10C2A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QR-</a:t>
            </a:r>
            <a:r>
              <a:rPr lang="ru-RU" dirty="0"/>
              <a:t>Код с домашним задании</a:t>
            </a:r>
          </a:p>
        </p:txBody>
      </p:sp>
      <p:pic>
        <p:nvPicPr>
          <p:cNvPr id="4" name="IMG_4665">
            <a:hlinkClick r:id="" action="ppaction://media"/>
            <a:extLst>
              <a:ext uri="{FF2B5EF4-FFF2-40B4-BE49-F238E27FC236}">
                <a16:creationId xmlns:a16="http://schemas.microsoft.com/office/drawing/2014/main" id="{FD0CFCFC-5F66-25AF-6196-2BA47FAE836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3428" y="1638300"/>
            <a:ext cx="8630920" cy="4854575"/>
          </a:xfrm>
        </p:spPr>
      </p:pic>
    </p:spTree>
    <p:extLst>
      <p:ext uri="{BB962C8B-B14F-4D97-AF65-F5344CB8AC3E}">
        <p14:creationId xmlns:p14="http://schemas.microsoft.com/office/powerpoint/2010/main" val="256090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1AD2A-7253-8AC2-FC24-A532FADB2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Виртуальная экскурсия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292250-AE84-2FCA-6FFF-0A7A59C2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352550"/>
            <a:ext cx="11372850" cy="514032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Зимний дворец и Эрмитаж. 1917 - </a:t>
            </a:r>
            <a:r>
              <a:rPr lang="ru-RU" sz="2000" b="1" u="sng" kern="100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https://hermitagemuseum.org/wps/portal/hermitage/panorama/virtual_visit/panoramas-e-1/?lng=ru</a:t>
            </a:r>
            <a:endParaRPr lang="ru-RU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Эпоха Рембрандта и Вермеера. Шедевры Лейденской коллекции - </a:t>
            </a:r>
            <a:r>
              <a:rPr lang="ru-RU" sz="2000" b="1" u="sng" kern="100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https://hermitagemuseum.org/wps/portal/hermitage/panorama/virtual_visit/panoramas-l-2/?lng=ru</a:t>
            </a:r>
            <a:endParaRPr lang="ru-RU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Виртуальный тур по выставке «Царство Урарту. Наследие древней Армении. </a:t>
            </a:r>
            <a:r>
              <a:rPr lang="ru-RU" sz="20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Урашту</a:t>
            </a:r>
            <a:r>
              <a:rPr lang="ru-RU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Харминуя</a:t>
            </a:r>
            <a:r>
              <a:rPr lang="ru-RU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Армина» 2023–2024 годов - </a:t>
            </a:r>
            <a:r>
              <a:rPr lang="ru-RU" sz="2000" u="sng" kern="100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www.virtual.arts-museum.ru/data/vtours/urartu</a:t>
            </a:r>
            <a:endParaRPr lang="ru-RU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Виртуальный тур по выставке «"Салоны" Дидро. Выставки современного искусства в Париже XVIII века» 2023 года - </a:t>
            </a:r>
            <a:r>
              <a:rPr lang="ru-RU" sz="2000" u="sng" kern="100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www.virtual.arts-museum.ru/data/vtours/didro/</a:t>
            </a:r>
            <a:endParaRPr lang="ru-RU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Древнерусская архитектура - </a:t>
            </a:r>
            <a:r>
              <a:rPr lang="ru-RU" sz="2000" u="sng" kern="100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http://vma.muar.ru/ru/styles/#drevnerusskaya-arhitektura</a:t>
            </a:r>
            <a:endParaRPr lang="ru-RU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Барокко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u="sng" kern="100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http://vma.muar.ru/ru/styles/#barokko</a:t>
            </a:r>
            <a:endParaRPr lang="ru-RU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4625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759AB6-9706-EE8E-000D-DF33245A6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Виртуальная экскурсия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99D1661F-4E0D-44CC-0D35-EA3DEE7BA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77" y="1620201"/>
            <a:ext cx="5801785" cy="4351339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87B94D-E536-B730-F761-A1AE31FA6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20201"/>
            <a:ext cx="5801786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44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6C4ACC-3E29-7FCC-600C-D6D4542B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AR-</a:t>
            </a:r>
            <a:r>
              <a:rPr lang="ru-RU" dirty="0"/>
              <a:t>технологии</a:t>
            </a:r>
          </a:p>
        </p:txBody>
      </p:sp>
      <p:pic>
        <p:nvPicPr>
          <p:cNvPr id="4" name="IMG_4650">
            <a:hlinkClick r:id="" action="ppaction://media"/>
            <a:extLst>
              <a:ext uri="{FF2B5EF4-FFF2-40B4-BE49-F238E27FC236}">
                <a16:creationId xmlns:a16="http://schemas.microsoft.com/office/drawing/2014/main" id="{82F7DF8F-94CC-933E-0A59-C1A91F57518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8320" y="1534636"/>
            <a:ext cx="8595360" cy="4834891"/>
          </a:xfrm>
        </p:spPr>
      </p:pic>
    </p:spTree>
    <p:extLst>
      <p:ext uri="{BB962C8B-B14F-4D97-AF65-F5344CB8AC3E}">
        <p14:creationId xmlns:p14="http://schemas.microsoft.com/office/powerpoint/2010/main" val="106155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cell phone&#10;&#10;Description automatically generated with low confidence">
            <a:extLst>
              <a:ext uri="{FF2B5EF4-FFF2-40B4-BE49-F238E27FC236}">
                <a16:creationId xmlns:a16="http://schemas.microsoft.com/office/drawing/2014/main" id="{412CAB5D-DC3C-1C31-4C35-56EE81A7A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9" r="6481"/>
          <a:stretch/>
        </p:blipFill>
        <p:spPr>
          <a:xfrm>
            <a:off x="-1" y="0"/>
            <a:ext cx="5695951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B93D1-2537-21E1-0B2F-6A1D30CF4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pPr/>
              <a:t>8</a:t>
            </a:fld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7DEB0C-D2D7-E57E-E3CC-53EA7C30786D}"/>
              </a:ext>
            </a:extLst>
          </p:cNvPr>
          <p:cNvSpPr/>
          <p:nvPr/>
        </p:nvSpPr>
        <p:spPr>
          <a:xfrm>
            <a:off x="-1" y="0"/>
            <a:ext cx="5695951" cy="6858000"/>
          </a:xfrm>
          <a:prstGeom prst="rect">
            <a:avLst/>
          </a:prstGeom>
          <a:gradFill flip="none" rotWithShape="1">
            <a:gsLst>
              <a:gs pos="0">
                <a:srgbClr val="070712"/>
              </a:gs>
              <a:gs pos="70000">
                <a:srgbClr val="070712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3BFC2E-8EC4-0206-B69E-4DBEF1415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350" y="365125"/>
            <a:ext cx="6353174" cy="987425"/>
          </a:xfrm>
        </p:spPr>
        <p:txBody>
          <a:bodyPr/>
          <a:lstStyle/>
          <a:p>
            <a:r>
              <a:rPr lang="ru-RU" dirty="0"/>
              <a:t>Анализ результатов</a:t>
            </a:r>
            <a:endParaRPr lang="en-ID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F992AF-19B8-6464-8D6C-A5A065D705C8}"/>
              </a:ext>
            </a:extLst>
          </p:cNvPr>
          <p:cNvSpPr/>
          <p:nvPr/>
        </p:nvSpPr>
        <p:spPr>
          <a:xfrm>
            <a:off x="5467350" y="1544788"/>
            <a:ext cx="583952" cy="583952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01</a:t>
            </a:r>
            <a:endParaRPr lang="en-ID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94BB03-EFC3-9FC8-A5B1-063B6DCB89BE}"/>
              </a:ext>
            </a:extLst>
          </p:cNvPr>
          <p:cNvSpPr txBox="1"/>
          <p:nvPr/>
        </p:nvSpPr>
        <p:spPr>
          <a:xfrm>
            <a:off x="6257925" y="1544787"/>
            <a:ext cx="5562600" cy="5839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Технологии </a:t>
            </a: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VR </a:t>
            </a:r>
            <a:r>
              <a:rPr lang="ru-RU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повышают вовлеченность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7297ADB-CD42-8023-E7A6-21AC62011492}"/>
              </a:ext>
            </a:extLst>
          </p:cNvPr>
          <p:cNvSpPr/>
          <p:nvPr/>
        </p:nvSpPr>
        <p:spPr>
          <a:xfrm>
            <a:off x="5467350" y="2351863"/>
            <a:ext cx="583952" cy="583952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02</a:t>
            </a:r>
            <a:endParaRPr lang="en-ID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CB2F71-B41D-099F-FA4F-A638820BA5A9}"/>
              </a:ext>
            </a:extLst>
          </p:cNvPr>
          <p:cNvSpPr txBox="1"/>
          <p:nvPr/>
        </p:nvSpPr>
        <p:spPr>
          <a:xfrm>
            <a:off x="6257925" y="2351862"/>
            <a:ext cx="5562600" cy="5839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Технологии </a:t>
            </a:r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VR</a:t>
            </a:r>
            <a:r>
              <a:rPr lang="ru-RU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 повышают интерактивность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126911F-1978-61DB-CD31-9106149E385D}"/>
              </a:ext>
            </a:extLst>
          </p:cNvPr>
          <p:cNvSpPr/>
          <p:nvPr/>
        </p:nvSpPr>
        <p:spPr>
          <a:xfrm>
            <a:off x="5467350" y="3158938"/>
            <a:ext cx="583952" cy="583952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03</a:t>
            </a:r>
            <a:endParaRPr lang="en-ID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787AE7-C895-B952-87DD-C9F3BC10F2B0}"/>
              </a:ext>
            </a:extLst>
          </p:cNvPr>
          <p:cNvSpPr txBox="1"/>
          <p:nvPr/>
        </p:nvSpPr>
        <p:spPr>
          <a:xfrm>
            <a:off x="6257925" y="3158937"/>
            <a:ext cx="5562600" cy="5839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VR</a:t>
            </a:r>
            <a:r>
              <a:rPr lang="ru-RU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-технологии нужно использовать с умом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7EEB25-BC8A-1038-C598-E21F93067040}"/>
              </a:ext>
            </a:extLst>
          </p:cNvPr>
          <p:cNvSpPr/>
          <p:nvPr/>
        </p:nvSpPr>
        <p:spPr>
          <a:xfrm>
            <a:off x="5467350" y="3966013"/>
            <a:ext cx="583952" cy="583952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04</a:t>
            </a:r>
            <a:endParaRPr lang="en-ID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A01195-4B44-4699-8820-4C5705F90780}"/>
              </a:ext>
            </a:extLst>
          </p:cNvPr>
          <p:cNvSpPr txBox="1"/>
          <p:nvPr/>
        </p:nvSpPr>
        <p:spPr>
          <a:xfrm>
            <a:off x="6257925" y="3966012"/>
            <a:ext cx="5562600" cy="5839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VR-</a:t>
            </a:r>
            <a:r>
              <a:rPr lang="ru-RU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технологии – дополнения к классическому уроку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0E9687A-BB00-C356-B5AE-9382410499DE}"/>
              </a:ext>
            </a:extLst>
          </p:cNvPr>
          <p:cNvSpPr/>
          <p:nvPr/>
        </p:nvSpPr>
        <p:spPr>
          <a:xfrm>
            <a:off x="5467350" y="4773088"/>
            <a:ext cx="583952" cy="583952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05</a:t>
            </a:r>
            <a:endParaRPr lang="en-ID" sz="2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5F56C6-5554-A074-B3C3-7071EC3557A3}"/>
              </a:ext>
            </a:extLst>
          </p:cNvPr>
          <p:cNvSpPr txBox="1"/>
          <p:nvPr/>
        </p:nvSpPr>
        <p:spPr>
          <a:xfrm>
            <a:off x="6257925" y="4773087"/>
            <a:ext cx="5562600" cy="5839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ru-RU" dirty="0">
                <a:solidFill>
                  <a:schemeClr val="bg1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Существуют различные формы, способы использования т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958081F-0DEE-2381-F020-6B0A7B8143B0}"/>
              </a:ext>
            </a:extLst>
          </p:cNvPr>
          <p:cNvGrpSpPr/>
          <p:nvPr/>
        </p:nvGrpSpPr>
        <p:grpSpPr>
          <a:xfrm>
            <a:off x="6305550" y="2240301"/>
            <a:ext cx="5514974" cy="3228299"/>
            <a:chOff x="6305550" y="2240301"/>
            <a:chExt cx="4905375" cy="322829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F2BC928-36D8-C6B9-6304-F592CF208956}"/>
                </a:ext>
              </a:extLst>
            </p:cNvPr>
            <p:cNvCxnSpPr/>
            <p:nvPr/>
          </p:nvCxnSpPr>
          <p:spPr>
            <a:xfrm>
              <a:off x="6305550" y="2240301"/>
              <a:ext cx="490537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1F55DE">
                      <a:alpha val="91000"/>
                    </a:srgbClr>
                  </a:gs>
                  <a:gs pos="100000">
                    <a:srgbClr val="1F55DE">
                      <a:alpha val="1000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DA3D718-9722-AF6B-BC02-212B6538A220}"/>
                </a:ext>
              </a:extLst>
            </p:cNvPr>
            <p:cNvCxnSpPr/>
            <p:nvPr/>
          </p:nvCxnSpPr>
          <p:spPr>
            <a:xfrm>
              <a:off x="6305550" y="3047376"/>
              <a:ext cx="490537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1F55DE">
                      <a:alpha val="91000"/>
                    </a:srgbClr>
                  </a:gs>
                  <a:gs pos="100000">
                    <a:srgbClr val="1F55DE">
                      <a:alpha val="1000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9F0FA1-0060-AA18-657F-2311674810BD}"/>
                </a:ext>
              </a:extLst>
            </p:cNvPr>
            <p:cNvCxnSpPr/>
            <p:nvPr/>
          </p:nvCxnSpPr>
          <p:spPr>
            <a:xfrm>
              <a:off x="6305550" y="3854451"/>
              <a:ext cx="490537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1F55DE">
                      <a:alpha val="91000"/>
                    </a:srgbClr>
                  </a:gs>
                  <a:gs pos="100000">
                    <a:srgbClr val="1F55DE">
                      <a:alpha val="1000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811AD83-AFD2-DE88-DF00-1269313F88A8}"/>
                </a:ext>
              </a:extLst>
            </p:cNvPr>
            <p:cNvCxnSpPr/>
            <p:nvPr/>
          </p:nvCxnSpPr>
          <p:spPr>
            <a:xfrm>
              <a:off x="6305550" y="4661526"/>
              <a:ext cx="490537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1F55DE">
                      <a:alpha val="91000"/>
                    </a:srgbClr>
                  </a:gs>
                  <a:gs pos="100000">
                    <a:srgbClr val="1F55DE">
                      <a:alpha val="1000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7DC77B3-ADD0-E24B-8379-F32F664B9330}"/>
                </a:ext>
              </a:extLst>
            </p:cNvPr>
            <p:cNvCxnSpPr/>
            <p:nvPr/>
          </p:nvCxnSpPr>
          <p:spPr>
            <a:xfrm>
              <a:off x="6305550" y="5468600"/>
              <a:ext cx="4905375" cy="0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1F55DE">
                      <a:alpha val="91000"/>
                    </a:srgbClr>
                  </a:gs>
                  <a:gs pos="100000">
                    <a:srgbClr val="1F55DE">
                      <a:alpha val="1000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39871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DBC85825-72D7-30D1-6205-699A7F7C0C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22" y="0"/>
            <a:ext cx="10287957" cy="6858000"/>
          </a:xfrm>
          <a:prstGeom prst="rect">
            <a:avLst/>
          </a:prstGeom>
        </p:spPr>
      </p:pic>
      <p:sp>
        <p:nvSpPr>
          <p:cNvPr id="56" name="Rectangle: Top Corners Rounded 55">
            <a:extLst>
              <a:ext uri="{FF2B5EF4-FFF2-40B4-BE49-F238E27FC236}">
                <a16:creationId xmlns:a16="http://schemas.microsoft.com/office/drawing/2014/main" id="{2D7A505C-11CA-5651-8205-BAEE7F38BE4F}"/>
              </a:ext>
            </a:extLst>
          </p:cNvPr>
          <p:cNvSpPr/>
          <p:nvPr/>
        </p:nvSpPr>
        <p:spPr>
          <a:xfrm rot="5400000">
            <a:off x="903287" y="1299465"/>
            <a:ext cx="3851852" cy="5658429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66" name="Picture 65" descr="A person wearing a virtual reality headset&#10;&#10;Description automatically generated">
            <a:extLst>
              <a:ext uri="{FF2B5EF4-FFF2-40B4-BE49-F238E27FC236}">
                <a16:creationId xmlns:a16="http://schemas.microsoft.com/office/drawing/2014/main" id="{94B7363B-4EC3-217E-0923-A7FF94CF6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651"/>
          <a:stretch>
            <a:fillRect/>
          </a:stretch>
        </p:blipFill>
        <p:spPr>
          <a:xfrm>
            <a:off x="673743" y="1137825"/>
            <a:ext cx="4068920" cy="4912334"/>
          </a:xfrm>
          <a:custGeom>
            <a:avLst/>
            <a:gdLst>
              <a:gd name="connsiteX0" fmla="*/ 0 w 4068920"/>
              <a:gd name="connsiteY0" fmla="*/ 0 h 4912334"/>
              <a:gd name="connsiteX1" fmla="*/ 4068920 w 4068920"/>
              <a:gd name="connsiteY1" fmla="*/ 0 h 4912334"/>
              <a:gd name="connsiteX2" fmla="*/ 4068920 w 4068920"/>
              <a:gd name="connsiteY2" fmla="*/ 4624582 h 4912334"/>
              <a:gd name="connsiteX3" fmla="*/ 4017402 w 4068920"/>
              <a:gd name="connsiteY3" fmla="*/ 4657171 h 4912334"/>
              <a:gd name="connsiteX4" fmla="*/ 3058759 w 4068920"/>
              <a:gd name="connsiteY4" fmla="*/ 4912334 h 4912334"/>
              <a:gd name="connsiteX5" fmla="*/ 0 w 4068920"/>
              <a:gd name="connsiteY5" fmla="*/ 4912334 h 4912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8920" h="4912334">
                <a:moveTo>
                  <a:pt x="0" y="0"/>
                </a:moveTo>
                <a:lnTo>
                  <a:pt x="4068920" y="0"/>
                </a:lnTo>
                <a:lnTo>
                  <a:pt x="4068920" y="4624582"/>
                </a:lnTo>
                <a:lnTo>
                  <a:pt x="4017402" y="4657171"/>
                </a:lnTo>
                <a:cubicBezTo>
                  <a:pt x="3735103" y="4819497"/>
                  <a:pt x="3407772" y="4912334"/>
                  <a:pt x="3058759" y="4912334"/>
                </a:cubicBezTo>
                <a:lnTo>
                  <a:pt x="0" y="4912334"/>
                </a:lnTo>
                <a:close/>
              </a:path>
            </a:pathLst>
          </a:custGeom>
          <a:effectLst>
            <a:outerShdw blurRad="533400" dist="38100" algn="l" rotWithShape="0">
              <a:prstClr val="black">
                <a:alpha val="23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952CC0-A83D-334A-2E00-7C24EA2A8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Практическая значимость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7CEB9-70A6-FC04-701D-93982D098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B7D3A-888D-42B2-A743-ECCEF02EFA39}" type="slidenum">
              <a:rPr lang="en-ID" smtClean="0"/>
              <a:pPr/>
              <a:t>9</a:t>
            </a:fld>
            <a:endParaRPr lang="en-ID" dirty="0"/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0351A891-2705-5D06-2213-972E47E3CCA5}"/>
              </a:ext>
            </a:extLst>
          </p:cNvPr>
          <p:cNvSpPr/>
          <p:nvPr/>
        </p:nvSpPr>
        <p:spPr>
          <a:xfrm>
            <a:off x="792559" y="1270698"/>
            <a:ext cx="5774627" cy="5774627"/>
          </a:xfrm>
          <a:prstGeom prst="arc">
            <a:avLst>
              <a:gd name="adj1" fmla="val 16200000"/>
              <a:gd name="adj2" fmla="val 2654297"/>
            </a:avLst>
          </a:prstGeom>
          <a:ln>
            <a:gradFill>
              <a:gsLst>
                <a:gs pos="0">
                  <a:srgbClr val="070712"/>
                </a:gs>
                <a:gs pos="68000">
                  <a:srgbClr val="1F55DE"/>
                </a:gs>
                <a:gs pos="6000">
                  <a:srgbClr val="1F55DE"/>
                </a:gs>
                <a:gs pos="100000">
                  <a:srgbClr val="07071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Rounded Rectangle 6">
            <a:extLst>
              <a:ext uri="{FF2B5EF4-FFF2-40B4-BE49-F238E27FC236}">
                <a16:creationId xmlns:a16="http://schemas.microsoft.com/office/drawing/2014/main" id="{97237F9C-D17D-8389-3700-DFEB72462298}"/>
              </a:ext>
            </a:extLst>
          </p:cNvPr>
          <p:cNvSpPr/>
          <p:nvPr/>
        </p:nvSpPr>
        <p:spPr>
          <a:xfrm>
            <a:off x="6217957" y="1270698"/>
            <a:ext cx="5554943" cy="10273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1F55DE">
                  <a:alpha val="0"/>
                </a:srgbClr>
              </a:gs>
              <a:gs pos="100000">
                <a:srgbClr val="1F55DE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Учителя чаще используют </a:t>
            </a:r>
            <a:r>
              <a:rPr lang="en-US" dirty="0"/>
              <a:t>QR-</a:t>
            </a:r>
            <a:r>
              <a:rPr lang="ru-RU" dirty="0"/>
              <a:t>код во время уроков</a:t>
            </a:r>
            <a:endParaRPr lang="en-US" dirty="0"/>
          </a:p>
        </p:txBody>
      </p:sp>
      <p:sp>
        <p:nvSpPr>
          <p:cNvPr id="75" name="Rounded Rectangle 6">
            <a:extLst>
              <a:ext uri="{FF2B5EF4-FFF2-40B4-BE49-F238E27FC236}">
                <a16:creationId xmlns:a16="http://schemas.microsoft.com/office/drawing/2014/main" id="{6B6E7F08-484F-5B73-D2E2-B3BA3735EE88}"/>
              </a:ext>
            </a:extLst>
          </p:cNvPr>
          <p:cNvSpPr/>
          <p:nvPr/>
        </p:nvSpPr>
        <p:spPr>
          <a:xfrm>
            <a:off x="7122102" y="2985704"/>
            <a:ext cx="4698423" cy="10273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1F55DE">
                  <a:alpha val="0"/>
                </a:srgbClr>
              </a:gs>
              <a:gs pos="100000">
                <a:srgbClr val="1F55DE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Постоянно дополняется и используется «копилка» с виртуальными экскурсиями</a:t>
            </a:r>
            <a:endParaRPr lang="en-US" dirty="0"/>
          </a:p>
        </p:txBody>
      </p:sp>
      <p:sp>
        <p:nvSpPr>
          <p:cNvPr id="76" name="Rounded Rectangle 6">
            <a:extLst>
              <a:ext uri="{FF2B5EF4-FFF2-40B4-BE49-F238E27FC236}">
                <a16:creationId xmlns:a16="http://schemas.microsoft.com/office/drawing/2014/main" id="{F65E7864-CFE9-5058-E6A1-4EBC3DC7D093}"/>
              </a:ext>
            </a:extLst>
          </p:cNvPr>
          <p:cNvSpPr/>
          <p:nvPr/>
        </p:nvSpPr>
        <p:spPr>
          <a:xfrm>
            <a:off x="6940645" y="4899831"/>
            <a:ext cx="4879880" cy="10273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3000">
                <a:srgbClr val="1F55DE">
                  <a:alpha val="0"/>
                </a:srgbClr>
              </a:gs>
              <a:gs pos="100000">
                <a:srgbClr val="1F55DE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Облегчается работа с раздаточным материалом  </a:t>
            </a:r>
            <a:endParaRPr lang="en-US" dirty="0"/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1F8E49B1-8AAE-D198-FEBA-BE5FF6C5A16A}"/>
              </a:ext>
            </a:extLst>
          </p:cNvPr>
          <p:cNvSpPr txBox="1">
            <a:spLocks/>
          </p:cNvSpPr>
          <p:nvPr/>
        </p:nvSpPr>
        <p:spPr>
          <a:xfrm>
            <a:off x="7515583" y="3007297"/>
            <a:ext cx="4034494" cy="98415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21D43659-6E1E-A3C5-6C6B-94C8ACDB326D}"/>
              </a:ext>
            </a:extLst>
          </p:cNvPr>
          <p:cNvSpPr txBox="1">
            <a:spLocks/>
          </p:cNvSpPr>
          <p:nvPr/>
        </p:nvSpPr>
        <p:spPr>
          <a:xfrm>
            <a:off x="7374913" y="4921424"/>
            <a:ext cx="4034494" cy="98415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1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9565280-2FD0-ADBC-E280-88B611FF21FE}"/>
              </a:ext>
            </a:extLst>
          </p:cNvPr>
          <p:cNvCxnSpPr>
            <a:cxnSpLocks/>
          </p:cNvCxnSpPr>
          <p:nvPr/>
        </p:nvCxnSpPr>
        <p:spPr>
          <a:xfrm>
            <a:off x="7242220" y="2641869"/>
            <a:ext cx="3997758" cy="0"/>
          </a:xfrm>
          <a:prstGeom prst="line">
            <a:avLst/>
          </a:prstGeom>
          <a:ln>
            <a:gradFill flip="none" rotWithShape="1">
              <a:gsLst>
                <a:gs pos="0">
                  <a:srgbClr val="1F55DE">
                    <a:alpha val="91000"/>
                  </a:srgbClr>
                </a:gs>
                <a:gs pos="100000">
                  <a:srgbClr val="1F55DE">
                    <a:alpha val="10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43116D4-4CD3-D9EB-7F0C-7AF07A0604C4}"/>
              </a:ext>
            </a:extLst>
          </p:cNvPr>
          <p:cNvCxnSpPr>
            <a:cxnSpLocks/>
          </p:cNvCxnSpPr>
          <p:nvPr/>
        </p:nvCxnSpPr>
        <p:spPr>
          <a:xfrm>
            <a:off x="7242220" y="4456436"/>
            <a:ext cx="3997758" cy="0"/>
          </a:xfrm>
          <a:prstGeom prst="line">
            <a:avLst/>
          </a:prstGeom>
          <a:ln>
            <a:gradFill flip="none" rotWithShape="1">
              <a:gsLst>
                <a:gs pos="0">
                  <a:srgbClr val="1F55DE">
                    <a:alpha val="91000"/>
                  </a:srgbClr>
                </a:gs>
                <a:gs pos="100000">
                  <a:srgbClr val="1F55DE">
                    <a:alpha val="10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8128C84F-5549-3AFE-7E81-0901092E61E5}"/>
              </a:ext>
            </a:extLst>
          </p:cNvPr>
          <p:cNvSpPr/>
          <p:nvPr/>
        </p:nvSpPr>
        <p:spPr>
          <a:xfrm>
            <a:off x="4361101" y="1807760"/>
            <a:ext cx="307529" cy="307529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79925C02-E9B4-F2C9-EC0E-F2BDF3F9938D}"/>
              </a:ext>
            </a:extLst>
          </p:cNvPr>
          <p:cNvSpPr/>
          <p:nvPr/>
        </p:nvSpPr>
        <p:spPr>
          <a:xfrm rot="16200000">
            <a:off x="-5468" y="4614739"/>
            <a:ext cx="2230632" cy="2255890"/>
          </a:xfrm>
          <a:custGeom>
            <a:avLst/>
            <a:gdLst>
              <a:gd name="connsiteX0" fmla="*/ 0 w 3196511"/>
              <a:gd name="connsiteY0" fmla="*/ 0 h 3232706"/>
              <a:gd name="connsiteX1" fmla="*/ 2677834 w 3196511"/>
              <a:gd name="connsiteY1" fmla="*/ 0 h 3232706"/>
              <a:gd name="connsiteX2" fmla="*/ 2757562 w 3196511"/>
              <a:gd name="connsiteY2" fmla="*/ 87723 h 3232706"/>
              <a:gd name="connsiteX3" fmla="*/ 3196511 w 3196511"/>
              <a:gd name="connsiteY3" fmla="*/ 1310454 h 3232706"/>
              <a:gd name="connsiteX4" fmla="*/ 1274259 w 3196511"/>
              <a:gd name="connsiteY4" fmla="*/ 3232706 h 3232706"/>
              <a:gd name="connsiteX5" fmla="*/ 51528 w 3196511"/>
              <a:gd name="connsiteY5" fmla="*/ 2793757 h 3232706"/>
              <a:gd name="connsiteX6" fmla="*/ 0 w 3196511"/>
              <a:gd name="connsiteY6" fmla="*/ 2746925 h 323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96511" h="3232706">
                <a:moveTo>
                  <a:pt x="0" y="0"/>
                </a:moveTo>
                <a:lnTo>
                  <a:pt x="2677834" y="0"/>
                </a:lnTo>
                <a:lnTo>
                  <a:pt x="2757562" y="87723"/>
                </a:lnTo>
                <a:cubicBezTo>
                  <a:pt x="3031783" y="420002"/>
                  <a:pt x="3196511" y="845991"/>
                  <a:pt x="3196511" y="1310454"/>
                </a:cubicBezTo>
                <a:cubicBezTo>
                  <a:pt x="3196511" y="2372084"/>
                  <a:pt x="2335889" y="3232706"/>
                  <a:pt x="1274259" y="3232706"/>
                </a:cubicBezTo>
                <a:cubicBezTo>
                  <a:pt x="809796" y="3232706"/>
                  <a:pt x="383807" y="3067978"/>
                  <a:pt x="51528" y="2793757"/>
                </a:cubicBezTo>
                <a:lnTo>
                  <a:pt x="0" y="2746925"/>
                </a:lnTo>
                <a:close/>
              </a:path>
            </a:pathLst>
          </a:custGeom>
          <a:noFill/>
          <a:ln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68711C5E-17F1-1107-BC9A-8C5A7C8B6DB0}"/>
              </a:ext>
            </a:extLst>
          </p:cNvPr>
          <p:cNvSpPr/>
          <p:nvPr/>
        </p:nvSpPr>
        <p:spPr>
          <a:xfrm>
            <a:off x="1792028" y="5056500"/>
            <a:ext cx="469081" cy="469081"/>
          </a:xfrm>
          <a:prstGeom prst="ellipse">
            <a:avLst/>
          </a:prstGeom>
          <a:gradFill flip="none" rotWithShape="1">
            <a:gsLst>
              <a:gs pos="0">
                <a:srgbClr val="1F55DE"/>
              </a:gs>
              <a:gs pos="100000">
                <a:srgbClr val="3EC973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0D73469-2577-6120-E3F2-175C6A68CD74}"/>
              </a:ext>
            </a:extLst>
          </p:cNvPr>
          <p:cNvGrpSpPr/>
          <p:nvPr/>
        </p:nvGrpSpPr>
        <p:grpSpPr>
          <a:xfrm>
            <a:off x="6288356" y="3340785"/>
            <a:ext cx="344488" cy="360363"/>
            <a:chOff x="4870450" y="3600450"/>
            <a:chExt cx="344488" cy="360363"/>
          </a:xfrm>
        </p:grpSpPr>
        <p:sp>
          <p:nvSpPr>
            <p:cNvPr id="97" name="Freeform 122">
              <a:extLst>
                <a:ext uri="{FF2B5EF4-FFF2-40B4-BE49-F238E27FC236}">
                  <a16:creationId xmlns:a16="http://schemas.microsoft.com/office/drawing/2014/main" id="{8B71A000-C323-004F-D51E-9B2795C17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450" y="3808413"/>
              <a:ext cx="344488" cy="152400"/>
            </a:xfrm>
            <a:custGeom>
              <a:avLst/>
              <a:gdLst>
                <a:gd name="T0" fmla="*/ 72 w 92"/>
                <a:gd name="T1" fmla="*/ 0 h 40"/>
                <a:gd name="T2" fmla="*/ 58 w 92"/>
                <a:gd name="T3" fmla="*/ 6 h 40"/>
                <a:gd name="T4" fmla="*/ 34 w 92"/>
                <a:gd name="T5" fmla="*/ 6 h 40"/>
                <a:gd name="T6" fmla="*/ 20 w 92"/>
                <a:gd name="T7" fmla="*/ 0 h 40"/>
                <a:gd name="T8" fmla="*/ 0 w 92"/>
                <a:gd name="T9" fmla="*/ 20 h 40"/>
                <a:gd name="T10" fmla="*/ 20 w 92"/>
                <a:gd name="T11" fmla="*/ 40 h 40"/>
                <a:gd name="T12" fmla="*/ 34 w 92"/>
                <a:gd name="T13" fmla="*/ 34 h 40"/>
                <a:gd name="T14" fmla="*/ 58 w 92"/>
                <a:gd name="T15" fmla="*/ 34 h 40"/>
                <a:gd name="T16" fmla="*/ 72 w 92"/>
                <a:gd name="T17" fmla="*/ 40 h 40"/>
                <a:gd name="T18" fmla="*/ 92 w 92"/>
                <a:gd name="T19" fmla="*/ 20 h 40"/>
                <a:gd name="T20" fmla="*/ 72 w 92"/>
                <a:gd name="T2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40">
                  <a:moveTo>
                    <a:pt x="72" y="0"/>
                  </a:moveTo>
                  <a:cubicBezTo>
                    <a:pt x="66" y="0"/>
                    <a:pt x="61" y="2"/>
                    <a:pt x="58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2"/>
                    <a:pt x="26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26" y="40"/>
                    <a:pt x="31" y="38"/>
                    <a:pt x="34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1" y="38"/>
                    <a:pt x="66" y="40"/>
                    <a:pt x="72" y="40"/>
                  </a:cubicBezTo>
                  <a:cubicBezTo>
                    <a:pt x="83" y="40"/>
                    <a:pt x="92" y="31"/>
                    <a:pt x="92" y="20"/>
                  </a:cubicBezTo>
                  <a:cubicBezTo>
                    <a:pt x="92" y="9"/>
                    <a:pt x="83" y="0"/>
                    <a:pt x="72" y="0"/>
                  </a:cubicBezTo>
                  <a:close/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Freeform 123">
              <a:extLst>
                <a:ext uri="{FF2B5EF4-FFF2-40B4-BE49-F238E27FC236}">
                  <a16:creationId xmlns:a16="http://schemas.microsoft.com/office/drawing/2014/main" id="{CD201769-D971-CCCD-D9D9-3F3731A81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3846513"/>
              <a:ext cx="15875" cy="14288"/>
            </a:xfrm>
            <a:custGeom>
              <a:avLst/>
              <a:gdLst>
                <a:gd name="T0" fmla="*/ 3 w 4"/>
                <a:gd name="T1" fmla="*/ 3 h 4"/>
                <a:gd name="T2" fmla="*/ 1 w 4"/>
                <a:gd name="T3" fmla="*/ 3 h 4"/>
                <a:gd name="T4" fmla="*/ 1 w 4"/>
                <a:gd name="T5" fmla="*/ 1 h 4"/>
                <a:gd name="T6" fmla="*/ 3 w 4"/>
                <a:gd name="T7" fmla="*/ 1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3" y="4"/>
                    <a:pt x="1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4" y="3"/>
                    <a:pt x="3" y="3"/>
                  </a:cubicBezTo>
                  <a:close/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Freeform 124">
              <a:extLst>
                <a:ext uri="{FF2B5EF4-FFF2-40B4-BE49-F238E27FC236}">
                  <a16:creationId xmlns:a16="http://schemas.microsoft.com/office/drawing/2014/main" id="{52E41721-1F92-72BD-9A20-0D3DD5DBB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0" y="3876675"/>
              <a:ext cx="15875" cy="15875"/>
            </a:xfrm>
            <a:custGeom>
              <a:avLst/>
              <a:gdLst>
                <a:gd name="T0" fmla="*/ 3 w 4"/>
                <a:gd name="T1" fmla="*/ 3 h 4"/>
                <a:gd name="T2" fmla="*/ 1 w 4"/>
                <a:gd name="T3" fmla="*/ 3 h 4"/>
                <a:gd name="T4" fmla="*/ 1 w 4"/>
                <a:gd name="T5" fmla="*/ 1 h 4"/>
                <a:gd name="T6" fmla="*/ 3 w 4"/>
                <a:gd name="T7" fmla="*/ 1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3" y="4"/>
                    <a:pt x="1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4" y="3"/>
                    <a:pt x="3" y="3"/>
                  </a:cubicBezTo>
                  <a:close/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Freeform 125">
              <a:extLst>
                <a:ext uri="{FF2B5EF4-FFF2-40B4-BE49-F238E27FC236}">
                  <a16:creationId xmlns:a16="http://schemas.microsoft.com/office/drawing/2014/main" id="{10E61D37-BE8D-1D71-EF48-EF3ABC7F4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225" y="3876675"/>
              <a:ext cx="15875" cy="15875"/>
            </a:xfrm>
            <a:custGeom>
              <a:avLst/>
              <a:gdLst>
                <a:gd name="T0" fmla="*/ 3 w 4"/>
                <a:gd name="T1" fmla="*/ 3 h 4"/>
                <a:gd name="T2" fmla="*/ 1 w 4"/>
                <a:gd name="T3" fmla="*/ 3 h 4"/>
                <a:gd name="T4" fmla="*/ 1 w 4"/>
                <a:gd name="T5" fmla="*/ 1 h 4"/>
                <a:gd name="T6" fmla="*/ 3 w 4"/>
                <a:gd name="T7" fmla="*/ 1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3" y="4"/>
                    <a:pt x="1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4" y="3"/>
                    <a:pt x="3" y="3"/>
                  </a:cubicBezTo>
                  <a:close/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Freeform 126">
              <a:extLst>
                <a:ext uri="{FF2B5EF4-FFF2-40B4-BE49-F238E27FC236}">
                  <a16:creationId xmlns:a16="http://schemas.microsoft.com/office/drawing/2014/main" id="{B03F404F-247F-B4EB-AB6E-24153861D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3906838"/>
              <a:ext cx="15875" cy="15875"/>
            </a:xfrm>
            <a:custGeom>
              <a:avLst/>
              <a:gdLst>
                <a:gd name="T0" fmla="*/ 3 w 4"/>
                <a:gd name="T1" fmla="*/ 3 h 4"/>
                <a:gd name="T2" fmla="*/ 1 w 4"/>
                <a:gd name="T3" fmla="*/ 3 h 4"/>
                <a:gd name="T4" fmla="*/ 1 w 4"/>
                <a:gd name="T5" fmla="*/ 1 h 4"/>
                <a:gd name="T6" fmla="*/ 3 w 4"/>
                <a:gd name="T7" fmla="*/ 1 h 4"/>
                <a:gd name="T8" fmla="*/ 3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3"/>
                  </a:moveTo>
                  <a:cubicBezTo>
                    <a:pt x="3" y="4"/>
                    <a:pt x="1" y="4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4" y="3"/>
                    <a:pt x="3" y="3"/>
                  </a:cubicBezTo>
                  <a:close/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Line 127">
              <a:extLst>
                <a:ext uri="{FF2B5EF4-FFF2-40B4-BE49-F238E27FC236}">
                  <a16:creationId xmlns:a16="http://schemas.microsoft.com/office/drawing/2014/main" id="{2587CF69-88CC-AA9A-F138-1FE8967E0C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5063" y="3846513"/>
              <a:ext cx="0" cy="60325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Line 128">
              <a:extLst>
                <a:ext uri="{FF2B5EF4-FFF2-40B4-BE49-F238E27FC236}">
                  <a16:creationId xmlns:a16="http://schemas.microsoft.com/office/drawing/2014/main" id="{93429D48-B07C-6EC9-6F72-901D509A44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14900" y="3876675"/>
              <a:ext cx="60325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4" name="Line 129">
              <a:extLst>
                <a:ext uri="{FF2B5EF4-FFF2-40B4-BE49-F238E27FC236}">
                  <a16:creationId xmlns:a16="http://schemas.microsoft.com/office/drawing/2014/main" id="{A718DDA5-6C68-B153-EE1C-BCA1CA2439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1738" y="3906838"/>
              <a:ext cx="15875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5" name="Line 130">
              <a:extLst>
                <a:ext uri="{FF2B5EF4-FFF2-40B4-BE49-F238E27FC236}">
                  <a16:creationId xmlns:a16="http://schemas.microsoft.com/office/drawing/2014/main" id="{9B42CE1F-0414-3175-0B7E-122372D96A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7775" y="3906838"/>
              <a:ext cx="14288" cy="0"/>
            </a:xfrm>
            <a:prstGeom prst="line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6" name="Freeform 131">
              <a:extLst>
                <a:ext uri="{FF2B5EF4-FFF2-40B4-BE49-F238E27FC236}">
                  <a16:creationId xmlns:a16="http://schemas.microsoft.com/office/drawing/2014/main" id="{EFF33BED-6355-99B0-9596-8FB929E2E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8238" y="3660775"/>
              <a:ext cx="188913" cy="52388"/>
            </a:xfrm>
            <a:custGeom>
              <a:avLst/>
              <a:gdLst>
                <a:gd name="T0" fmla="*/ 0 w 50"/>
                <a:gd name="T1" fmla="*/ 14 h 14"/>
                <a:gd name="T2" fmla="*/ 50 w 50"/>
                <a:gd name="T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" h="14">
                  <a:moveTo>
                    <a:pt x="0" y="14"/>
                  </a:moveTo>
                  <a:cubicBezTo>
                    <a:pt x="14" y="0"/>
                    <a:pt x="36" y="0"/>
                    <a:pt x="50" y="14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Freeform 132">
              <a:extLst>
                <a:ext uri="{FF2B5EF4-FFF2-40B4-BE49-F238E27FC236}">
                  <a16:creationId xmlns:a16="http://schemas.microsoft.com/office/drawing/2014/main" id="{C2AD3567-40EB-FB12-65B2-06DC2800E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1725" y="3600450"/>
              <a:ext cx="261938" cy="74613"/>
            </a:xfrm>
            <a:custGeom>
              <a:avLst/>
              <a:gdLst>
                <a:gd name="T0" fmla="*/ 70 w 70"/>
                <a:gd name="T1" fmla="*/ 20 h 20"/>
                <a:gd name="T2" fmla="*/ 0 w 70"/>
                <a:gd name="T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0" h="20">
                  <a:moveTo>
                    <a:pt x="70" y="20"/>
                  </a:moveTo>
                  <a:cubicBezTo>
                    <a:pt x="51" y="0"/>
                    <a:pt x="19" y="0"/>
                    <a:pt x="0" y="20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Freeform 133">
              <a:extLst>
                <a:ext uri="{FF2B5EF4-FFF2-40B4-BE49-F238E27FC236}">
                  <a16:creationId xmlns:a16="http://schemas.microsoft.com/office/drawing/2014/main" id="{EE7C17EA-875F-CAFE-0A13-F9FA75363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3717925"/>
              <a:ext cx="112713" cy="30163"/>
            </a:xfrm>
            <a:custGeom>
              <a:avLst/>
              <a:gdLst>
                <a:gd name="T0" fmla="*/ 0 w 30"/>
                <a:gd name="T1" fmla="*/ 8 h 8"/>
                <a:gd name="T2" fmla="*/ 30 w 30"/>
                <a:gd name="T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0" h="8">
                  <a:moveTo>
                    <a:pt x="0" y="8"/>
                  </a:moveTo>
                  <a:cubicBezTo>
                    <a:pt x="8" y="0"/>
                    <a:pt x="22" y="0"/>
                    <a:pt x="30" y="8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Freeform 134">
              <a:extLst>
                <a:ext uri="{FF2B5EF4-FFF2-40B4-BE49-F238E27FC236}">
                  <a16:creationId xmlns:a16="http://schemas.microsoft.com/office/drawing/2014/main" id="{FD8FB7CC-CDB7-13F3-532D-DB1320213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8238" y="3660775"/>
              <a:ext cx="188913" cy="52388"/>
            </a:xfrm>
            <a:custGeom>
              <a:avLst/>
              <a:gdLst>
                <a:gd name="T0" fmla="*/ 50 w 50"/>
                <a:gd name="T1" fmla="*/ 14 h 14"/>
                <a:gd name="T2" fmla="*/ 0 w 50"/>
                <a:gd name="T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" h="14">
                  <a:moveTo>
                    <a:pt x="50" y="14"/>
                  </a:moveTo>
                  <a:cubicBezTo>
                    <a:pt x="36" y="0"/>
                    <a:pt x="14" y="0"/>
                    <a:pt x="0" y="14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0" name="Freeform 135">
              <a:extLst>
                <a:ext uri="{FF2B5EF4-FFF2-40B4-BE49-F238E27FC236}">
                  <a16:creationId xmlns:a16="http://schemas.microsoft.com/office/drawing/2014/main" id="{6FE8421D-BAD0-8F87-7ACF-7178BA8FB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6338" y="3717925"/>
              <a:ext cx="112713" cy="30163"/>
            </a:xfrm>
            <a:custGeom>
              <a:avLst/>
              <a:gdLst>
                <a:gd name="T0" fmla="*/ 30 w 30"/>
                <a:gd name="T1" fmla="*/ 8 h 8"/>
                <a:gd name="T2" fmla="*/ 0 w 30"/>
                <a:gd name="T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0" h="8">
                  <a:moveTo>
                    <a:pt x="30" y="8"/>
                  </a:moveTo>
                  <a:cubicBezTo>
                    <a:pt x="22" y="0"/>
                    <a:pt x="8" y="0"/>
                    <a:pt x="0" y="8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4F80961-1582-0325-5481-4341B868A0F3}"/>
              </a:ext>
            </a:extLst>
          </p:cNvPr>
          <p:cNvGrpSpPr/>
          <p:nvPr/>
        </p:nvGrpSpPr>
        <p:grpSpPr>
          <a:xfrm>
            <a:off x="6125278" y="5314443"/>
            <a:ext cx="331788" cy="241301"/>
            <a:chOff x="4148138" y="2936875"/>
            <a:chExt cx="331788" cy="241301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11DA053-801A-8299-C227-A083C54A7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625" y="3148013"/>
              <a:ext cx="60325" cy="30163"/>
            </a:xfrm>
            <a:prstGeom prst="rect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29D3505-E672-C9D3-AC35-417F5FCD2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9113" y="3148013"/>
              <a:ext cx="60325" cy="30163"/>
            </a:xfrm>
            <a:prstGeom prst="rect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4" name="Freeform 14">
              <a:extLst>
                <a:ext uri="{FF2B5EF4-FFF2-40B4-BE49-F238E27FC236}">
                  <a16:creationId xmlns:a16="http://schemas.microsoft.com/office/drawing/2014/main" id="{ADF6D93E-9FAF-BDB0-0307-8046BFF4B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8138" y="2967038"/>
              <a:ext cx="331788" cy="180975"/>
            </a:xfrm>
            <a:custGeom>
              <a:avLst/>
              <a:gdLst>
                <a:gd name="T0" fmla="*/ 190 w 209"/>
                <a:gd name="T1" fmla="*/ 57 h 114"/>
                <a:gd name="T2" fmla="*/ 190 w 209"/>
                <a:gd name="T3" fmla="*/ 38 h 114"/>
                <a:gd name="T4" fmla="*/ 171 w 209"/>
                <a:gd name="T5" fmla="*/ 38 h 114"/>
                <a:gd name="T6" fmla="*/ 171 w 209"/>
                <a:gd name="T7" fmla="*/ 19 h 114"/>
                <a:gd name="T8" fmla="*/ 152 w 209"/>
                <a:gd name="T9" fmla="*/ 19 h 114"/>
                <a:gd name="T10" fmla="*/ 152 w 209"/>
                <a:gd name="T11" fmla="*/ 0 h 114"/>
                <a:gd name="T12" fmla="*/ 133 w 209"/>
                <a:gd name="T13" fmla="*/ 0 h 114"/>
                <a:gd name="T14" fmla="*/ 133 w 209"/>
                <a:gd name="T15" fmla="*/ 19 h 114"/>
                <a:gd name="T16" fmla="*/ 76 w 209"/>
                <a:gd name="T17" fmla="*/ 19 h 114"/>
                <a:gd name="T18" fmla="*/ 76 w 209"/>
                <a:gd name="T19" fmla="*/ 0 h 114"/>
                <a:gd name="T20" fmla="*/ 57 w 209"/>
                <a:gd name="T21" fmla="*/ 0 h 114"/>
                <a:gd name="T22" fmla="*/ 57 w 209"/>
                <a:gd name="T23" fmla="*/ 19 h 114"/>
                <a:gd name="T24" fmla="*/ 38 w 209"/>
                <a:gd name="T25" fmla="*/ 19 h 114"/>
                <a:gd name="T26" fmla="*/ 38 w 209"/>
                <a:gd name="T27" fmla="*/ 38 h 114"/>
                <a:gd name="T28" fmla="*/ 19 w 209"/>
                <a:gd name="T29" fmla="*/ 38 h 114"/>
                <a:gd name="T30" fmla="*/ 19 w 209"/>
                <a:gd name="T31" fmla="*/ 57 h 114"/>
                <a:gd name="T32" fmla="*/ 0 w 209"/>
                <a:gd name="T33" fmla="*/ 57 h 114"/>
                <a:gd name="T34" fmla="*/ 0 w 209"/>
                <a:gd name="T35" fmla="*/ 114 h 114"/>
                <a:gd name="T36" fmla="*/ 19 w 209"/>
                <a:gd name="T37" fmla="*/ 114 h 114"/>
                <a:gd name="T38" fmla="*/ 19 w 209"/>
                <a:gd name="T39" fmla="*/ 76 h 114"/>
                <a:gd name="T40" fmla="*/ 38 w 209"/>
                <a:gd name="T41" fmla="*/ 76 h 114"/>
                <a:gd name="T42" fmla="*/ 38 w 209"/>
                <a:gd name="T43" fmla="*/ 95 h 114"/>
                <a:gd name="T44" fmla="*/ 38 w 209"/>
                <a:gd name="T45" fmla="*/ 114 h 114"/>
                <a:gd name="T46" fmla="*/ 57 w 209"/>
                <a:gd name="T47" fmla="*/ 114 h 114"/>
                <a:gd name="T48" fmla="*/ 57 w 209"/>
                <a:gd name="T49" fmla="*/ 95 h 114"/>
                <a:gd name="T50" fmla="*/ 152 w 209"/>
                <a:gd name="T51" fmla="*/ 95 h 114"/>
                <a:gd name="T52" fmla="*/ 152 w 209"/>
                <a:gd name="T53" fmla="*/ 114 h 114"/>
                <a:gd name="T54" fmla="*/ 171 w 209"/>
                <a:gd name="T55" fmla="*/ 114 h 114"/>
                <a:gd name="T56" fmla="*/ 171 w 209"/>
                <a:gd name="T57" fmla="*/ 95 h 114"/>
                <a:gd name="T58" fmla="*/ 171 w 209"/>
                <a:gd name="T59" fmla="*/ 76 h 114"/>
                <a:gd name="T60" fmla="*/ 190 w 209"/>
                <a:gd name="T61" fmla="*/ 76 h 114"/>
                <a:gd name="T62" fmla="*/ 190 w 209"/>
                <a:gd name="T63" fmla="*/ 114 h 114"/>
                <a:gd name="T64" fmla="*/ 209 w 209"/>
                <a:gd name="T65" fmla="*/ 114 h 114"/>
                <a:gd name="T66" fmla="*/ 209 w 209"/>
                <a:gd name="T67" fmla="*/ 57 h 114"/>
                <a:gd name="T68" fmla="*/ 190 w 209"/>
                <a:gd name="T69" fmla="*/ 5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9" h="114">
                  <a:moveTo>
                    <a:pt x="190" y="57"/>
                  </a:moveTo>
                  <a:lnTo>
                    <a:pt x="190" y="38"/>
                  </a:lnTo>
                  <a:lnTo>
                    <a:pt x="171" y="38"/>
                  </a:lnTo>
                  <a:lnTo>
                    <a:pt x="171" y="19"/>
                  </a:lnTo>
                  <a:lnTo>
                    <a:pt x="152" y="19"/>
                  </a:lnTo>
                  <a:lnTo>
                    <a:pt x="152" y="0"/>
                  </a:lnTo>
                  <a:lnTo>
                    <a:pt x="133" y="0"/>
                  </a:lnTo>
                  <a:lnTo>
                    <a:pt x="133" y="19"/>
                  </a:lnTo>
                  <a:lnTo>
                    <a:pt x="76" y="19"/>
                  </a:lnTo>
                  <a:lnTo>
                    <a:pt x="76" y="0"/>
                  </a:lnTo>
                  <a:lnTo>
                    <a:pt x="57" y="0"/>
                  </a:lnTo>
                  <a:lnTo>
                    <a:pt x="57" y="19"/>
                  </a:lnTo>
                  <a:lnTo>
                    <a:pt x="38" y="19"/>
                  </a:lnTo>
                  <a:lnTo>
                    <a:pt x="38" y="38"/>
                  </a:lnTo>
                  <a:lnTo>
                    <a:pt x="19" y="38"/>
                  </a:lnTo>
                  <a:lnTo>
                    <a:pt x="19" y="57"/>
                  </a:lnTo>
                  <a:lnTo>
                    <a:pt x="0" y="57"/>
                  </a:lnTo>
                  <a:lnTo>
                    <a:pt x="0" y="114"/>
                  </a:lnTo>
                  <a:lnTo>
                    <a:pt x="19" y="114"/>
                  </a:lnTo>
                  <a:lnTo>
                    <a:pt x="19" y="76"/>
                  </a:lnTo>
                  <a:lnTo>
                    <a:pt x="38" y="76"/>
                  </a:lnTo>
                  <a:lnTo>
                    <a:pt x="38" y="95"/>
                  </a:lnTo>
                  <a:lnTo>
                    <a:pt x="38" y="114"/>
                  </a:lnTo>
                  <a:lnTo>
                    <a:pt x="57" y="114"/>
                  </a:lnTo>
                  <a:lnTo>
                    <a:pt x="57" y="95"/>
                  </a:lnTo>
                  <a:lnTo>
                    <a:pt x="152" y="95"/>
                  </a:lnTo>
                  <a:lnTo>
                    <a:pt x="152" y="114"/>
                  </a:lnTo>
                  <a:lnTo>
                    <a:pt x="171" y="114"/>
                  </a:lnTo>
                  <a:lnTo>
                    <a:pt x="171" y="95"/>
                  </a:lnTo>
                  <a:lnTo>
                    <a:pt x="171" y="76"/>
                  </a:lnTo>
                  <a:lnTo>
                    <a:pt x="190" y="76"/>
                  </a:lnTo>
                  <a:lnTo>
                    <a:pt x="190" y="114"/>
                  </a:lnTo>
                  <a:lnTo>
                    <a:pt x="209" y="114"/>
                  </a:lnTo>
                  <a:lnTo>
                    <a:pt x="209" y="57"/>
                  </a:lnTo>
                  <a:lnTo>
                    <a:pt x="190" y="57"/>
                  </a:lnTo>
                  <a:close/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C3A07E59-197B-528C-7D40-DE478FECD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463" y="2936875"/>
              <a:ext cx="30163" cy="30163"/>
            </a:xfrm>
            <a:prstGeom prst="rect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58BAC62-4E39-1FEE-5CBD-D6C11592B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9438" y="2936875"/>
              <a:ext cx="30163" cy="30163"/>
            </a:xfrm>
            <a:prstGeom prst="rect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D063B21-D6C9-A7A6-48E9-F43BBA8EF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625" y="3027363"/>
              <a:ext cx="30163" cy="30163"/>
            </a:xfrm>
            <a:prstGeom prst="rect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6C29CDA1-88C6-2B74-686A-25C8196E7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9275" y="3027363"/>
              <a:ext cx="30163" cy="30163"/>
            </a:xfrm>
            <a:prstGeom prst="rect">
              <a:avLst/>
            </a:prstGeom>
            <a:noFill/>
            <a:ln w="158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86428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348</Words>
  <Application>Microsoft Office PowerPoint</Application>
  <PresentationFormat>Широкоэкранный</PresentationFormat>
  <Paragraphs>43</Paragraphs>
  <Slides>9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Segoe UI</vt:lpstr>
      <vt:lpstr>Segoe UI Light</vt:lpstr>
      <vt:lpstr>Office Theme</vt:lpstr>
      <vt:lpstr>Конкурс «Цифровая волна» 2024 Городской округ Ступино МБОУ «Ивановская СОШ» «Свидетель исторических событий»</vt:lpstr>
      <vt:lpstr>Цель и актуальность работы</vt:lpstr>
      <vt:lpstr>Видео формата 360°</vt:lpstr>
      <vt:lpstr>QR-Код с домашним задании</vt:lpstr>
      <vt:lpstr>Виртуальная экскурсия</vt:lpstr>
      <vt:lpstr>Виртуальная экскурсия</vt:lpstr>
      <vt:lpstr>AR-технологии</vt:lpstr>
      <vt:lpstr>Анализ результатов</vt:lpstr>
      <vt:lpstr>Практическая значимость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REALITY</dc:title>
  <dc:creator>it 24slides3</dc:creator>
  <cp:lastModifiedBy>Данила Андрианов</cp:lastModifiedBy>
  <cp:revision>19</cp:revision>
  <dcterms:created xsi:type="dcterms:W3CDTF">2022-07-01T03:55:33Z</dcterms:created>
  <dcterms:modified xsi:type="dcterms:W3CDTF">2024-11-02T17:01:48Z</dcterms:modified>
</cp:coreProperties>
</file>